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6"/>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312" r:id="rId53"/>
    <p:sldId id="343" r:id="rId54"/>
    <p:sldId id="365" r:id="rId55"/>
    <p:sldId id="344" r:id="rId56"/>
    <p:sldId id="342" r:id="rId57"/>
    <p:sldId id="281" r:id="rId58"/>
    <p:sldId id="280" r:id="rId59"/>
    <p:sldId id="276" r:id="rId60"/>
    <p:sldId id="412" r:id="rId61"/>
    <p:sldId id="266" r:id="rId62"/>
    <p:sldId id="267" r:id="rId63"/>
    <p:sldId id="404" r:id="rId64"/>
    <p:sldId id="279" r:id="rId65"/>
    <p:sldId id="352" r:id="rId66"/>
    <p:sldId id="287" r:id="rId67"/>
    <p:sldId id="394" r:id="rId68"/>
    <p:sldId id="397" r:id="rId69"/>
    <p:sldId id="395" r:id="rId70"/>
    <p:sldId id="396" r:id="rId71"/>
    <p:sldId id="379" r:id="rId72"/>
    <p:sldId id="406" r:id="rId73"/>
    <p:sldId id="380" r:id="rId74"/>
    <p:sldId id="403" r:id="rId75"/>
    <p:sldId id="411" r:id="rId76"/>
    <p:sldId id="346" r:id="rId77"/>
    <p:sldId id="347" r:id="rId78"/>
    <p:sldId id="369" r:id="rId79"/>
    <p:sldId id="376" r:id="rId80"/>
    <p:sldId id="407" r:id="rId81"/>
    <p:sldId id="405" r:id="rId82"/>
    <p:sldId id="377" r:id="rId83"/>
    <p:sldId id="408" r:id="rId84"/>
    <p:sldId id="372" r:id="rId85"/>
    <p:sldId id="410" r:id="rId86"/>
    <p:sldId id="351" r:id="rId87"/>
    <p:sldId id="409" r:id="rId88"/>
    <p:sldId id="389" r:id="rId89"/>
    <p:sldId id="366" r:id="rId90"/>
    <p:sldId id="402" r:id="rId91"/>
    <p:sldId id="391" r:id="rId92"/>
    <p:sldId id="308" r:id="rId93"/>
    <p:sldId id="293" r:id="rId94"/>
    <p:sldId id="30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25-Oct-20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25-Oct-20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25-Oct-20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25-Oct-20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25-Oct-20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25-Oct-20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25-Oct-20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25-Oct-20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25-Oct-20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7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6.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4.png"/><Relationship Id="rId5" Type="http://schemas.openxmlformats.org/officeDocument/2006/relationships/image" Target="../media/image87.png"/><Relationship Id="rId10" Type="http://schemas.openxmlformats.org/officeDocument/2006/relationships/image" Target="../media/image93.png"/><Relationship Id="rId4" Type="http://schemas.openxmlformats.org/officeDocument/2006/relationships/image" Target="../media/image86.png"/><Relationship Id="rId9" Type="http://schemas.openxmlformats.org/officeDocument/2006/relationships/image" Target="../media/image92.png"/><Relationship Id="rId1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57</a:t>
            </a:fld>
            <a:endParaRPr lang="en-US"/>
          </a:p>
        </p:txBody>
      </p:sp>
    </p:spTree>
    <p:extLst>
      <p:ext uri="{BB962C8B-B14F-4D97-AF65-F5344CB8AC3E}">
        <p14:creationId xmlns:p14="http://schemas.microsoft.com/office/powerpoint/2010/main" val="323808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 placed in a static magnetic field.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xmlns="" val="908601240"/>
                        </a:ext>
                      </a:extLst>
                    </a:gridCol>
                    <a:gridCol w="4064000">
                      <a:extLst>
                        <a:ext uri="{9D8B030D-6E8A-4147-A177-3AD203B41FA5}">
                          <a16:colId xmlns:a16="http://schemas.microsoft.com/office/drawing/2014/main" xmlns=""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xmlns=""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consisted of a Gyromagnetic, dispersive ferromagnetic core used in a microwave frequency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64</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material </a:t>
            </a:r>
            <a:r>
              <a:rPr lang="en-US" dirty="0">
                <a:latin typeface="Times New Roman" pitchFamily="18" charset="0"/>
                <a:cs typeface="Times New Roman" pitchFamily="18" charset="0"/>
              </a:rPr>
              <a:t>hence its behavior </a:t>
            </a:r>
            <a:r>
              <a:rPr lang="en-US" dirty="0" smtClean="0">
                <a:latin typeface="Times New Roman" pitchFamily="18" charset="0"/>
                <a:cs typeface="Times New Roman" pitchFamily="18" charset="0"/>
              </a:rPr>
              <a:t>was modeled using the </a:t>
            </a:r>
            <a:r>
              <a:rPr lang="en-US" dirty="0">
                <a:latin typeface="Times New Roman" pitchFamily="18" charset="0"/>
                <a:cs typeface="Times New Roman" pitchFamily="18" charset="0"/>
              </a:rPr>
              <a:t>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231944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25831" y="2090058"/>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Susceptibility versus bias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9" name="Content Placeholder 8"/>
          <p:cNvPicPr>
            <a:picLocks noGrp="1" noChangeAspect="1"/>
          </p:cNvPicPr>
          <p:nvPr>
            <p:ph idx="1"/>
          </p:nvPr>
        </p:nvPicPr>
        <p:blipFill>
          <a:blip r:embed="rId2"/>
          <a:stretch>
            <a:fillRect/>
          </a:stretch>
        </p:blipFill>
        <p:spPr>
          <a:xfrm>
            <a:off x="695209" y="3173536"/>
            <a:ext cx="5400791"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716534"/>
                <a:ext cx="10801582" cy="1070549"/>
              </a:xfrm>
              <a:prstGeom prst="rect">
                <a:avLst/>
              </a:prstGeom>
            </p:spPr>
            <p:txBody>
              <a:bodyPr wrap="square">
                <a:spAutoFit/>
              </a:bodyPr>
              <a:lstStyle/>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716534"/>
                <a:ext cx="10801582" cy="1070549"/>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096000" y="3173535"/>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a:t>
            </a:r>
            <a:r>
              <a:rPr lang="en-US" dirty="0" smtClean="0">
                <a:latin typeface="Times New Roman" panose="02020603050405020304" pitchFamily="18" charset="0"/>
                <a:cs typeface="Times New Roman" panose="02020603050405020304" pitchFamily="18" charset="0"/>
              </a:rPr>
              <a:t>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71</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Tree>
    <p:extLst>
      <p:ext uri="{BB962C8B-B14F-4D97-AF65-F5344CB8AC3E}">
        <p14:creationId xmlns:p14="http://schemas.microsoft.com/office/powerpoint/2010/main" val="31405893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sp>
        <p:nvSpPr>
          <p:cNvPr id="3" name="Content Placeholder 2"/>
          <p:cNvSpPr>
            <a:spLocks noGrp="1"/>
          </p:cNvSpPr>
          <p:nvPr>
            <p:ph idx="1"/>
          </p:nvPr>
        </p:nvSpPr>
        <p:spPr>
          <a:xfrm>
            <a:off x="838200" y="1825625"/>
            <a:ext cx="4465320" cy="4351338"/>
          </a:xfrm>
        </p:spPr>
        <p:txBody>
          <a:bodyPr/>
          <a:lstStyle/>
          <a:p>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8846393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75</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12582"/>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Propagation Constant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52218" y="2763875"/>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sp>
        <p:nvSpPr>
          <p:cNvPr id="9" name="TextBox 8"/>
          <p:cNvSpPr txBox="1"/>
          <p:nvPr/>
        </p:nvSpPr>
        <p:spPr>
          <a:xfrm>
            <a:off x="838201" y="1667554"/>
            <a:ext cx="983415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magnetic bias can be used to modulate the Attenuation Constant and Phase velocity.</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953009" y="2763875"/>
            <a:ext cx="5400791" cy="3182813"/>
          </a:xfrm>
          <a:prstGeom prst="rect">
            <a:avLst/>
          </a:prstGeom>
          <a:ln>
            <a:solidFill>
              <a:schemeClr val="tx1"/>
            </a:solidFill>
          </a:ln>
        </p:spPr>
      </p:pic>
    </p:spTree>
    <p:extLst>
      <p:ext uri="{BB962C8B-B14F-4D97-AF65-F5344CB8AC3E}">
        <p14:creationId xmlns:p14="http://schemas.microsoft.com/office/powerpoint/2010/main" val="3933322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dirty="0">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7" name="Picture 6"/>
          <p:cNvPicPr>
            <a:picLocks noChangeAspect="1"/>
          </p:cNvPicPr>
          <p:nvPr/>
        </p:nvPicPr>
        <p:blipFill>
          <a:blip r:embed="rId3"/>
          <a:stretch>
            <a:fillRect/>
          </a:stretch>
        </p:blipFill>
        <p:spPr>
          <a:xfrm>
            <a:off x="5933319" y="1690688"/>
            <a:ext cx="5420481" cy="3581900"/>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832920" y="2232492"/>
            <a:ext cx="5555359" cy="3482906"/>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Wave Impedance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2727613"/>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p:pic>
        <p:nvPicPr>
          <p:cNvPr id="7" name="Picture 6"/>
          <p:cNvPicPr>
            <a:picLocks noChangeAspect="1"/>
          </p:cNvPicPr>
          <p:nvPr/>
        </p:nvPicPr>
        <p:blipFill>
          <a:blip r:embed="rId3"/>
          <a:stretch>
            <a:fillRect/>
          </a:stretch>
        </p:blipFill>
        <p:spPr>
          <a:xfrm>
            <a:off x="6238991" y="2727613"/>
            <a:ext cx="5400791" cy="3182813"/>
          </a:xfrm>
          <a:prstGeom prst="rect">
            <a:avLst/>
          </a:prstGeom>
          <a:ln>
            <a:solidFill>
              <a:schemeClr val="tx1"/>
            </a:solidFill>
          </a:ln>
        </p:spPr>
      </p:pic>
      <p:sp>
        <p:nvSpPr>
          <p:cNvPr id="8" name="Rectangle 7"/>
          <p:cNvSpPr/>
          <p:nvPr/>
        </p:nvSpPr>
        <p:spPr>
          <a:xfrm>
            <a:off x="990599" y="1743430"/>
            <a:ext cx="10269583"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Intrinsic Wave Impedance of the Magnetic Transmission Line.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1969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1961383"/>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Longitudinal Admittance </a:t>
            </a:r>
            <a:r>
              <a:rPr lang="en-US" dirty="0" smtClean="0">
                <a:latin typeface="Times New Roman" pitchFamily="18" charset="0"/>
                <a:cs typeface="Times New Roman" pitchFamily="18" charset="0"/>
              </a:rPr>
              <a:t>versus bias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pic>
        <p:nvPicPr>
          <p:cNvPr id="7" name="Picture 6"/>
          <p:cNvPicPr>
            <a:picLocks noChangeAspect="1"/>
          </p:cNvPicPr>
          <p:nvPr/>
        </p:nvPicPr>
        <p:blipFill>
          <a:blip r:embed="rId2"/>
          <a:stretch>
            <a:fillRect/>
          </a:stretch>
        </p:blipFill>
        <p:spPr>
          <a:xfrm>
            <a:off x="695209" y="2847611"/>
            <a:ext cx="5400791" cy="3182813"/>
          </a:xfrm>
          <a:prstGeom prst="rect">
            <a:avLst/>
          </a:prstGeom>
          <a:ln>
            <a:solidFill>
              <a:schemeClr val="tx1"/>
            </a:solidFill>
          </a:ln>
        </p:spPr>
      </p:pic>
      <p:sp>
        <p:nvSpPr>
          <p:cNvPr id="8" name="Rectangle 7"/>
          <p:cNvSpPr/>
          <p:nvPr/>
        </p:nvSpPr>
        <p:spPr>
          <a:xfrm>
            <a:off x="838200" y="1690688"/>
            <a:ext cx="10617926"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Longitudinal Admittance. This controls the losses and the bandwidth of the Magnetic Transmission Line </a:t>
            </a:r>
            <a:endParaRPr lang="en-US" sz="2400" dirty="0">
              <a:latin typeface="Times New Roman" panose="02020603050405020304" pitchFamily="18" charset="0"/>
              <a:cs typeface="Times New Roman" panose="02020603050405020304" pitchFamily="18" charset="0"/>
            </a:endParaRPr>
          </a:p>
        </p:txBody>
      </p:sp>
      <p:pic>
        <p:nvPicPr>
          <p:cNvPr id="9" name="Content Placeholder 5"/>
          <p:cNvPicPr>
            <a:picLocks noGrp="1" noChangeAspect="1"/>
          </p:cNvPicPr>
          <p:nvPr>
            <p:ph idx="1"/>
          </p:nvPr>
        </p:nvPicPr>
        <p:blipFill>
          <a:blip r:embed="rId3"/>
          <a:stretch>
            <a:fillRect/>
          </a:stretch>
        </p:blipFill>
        <p:spPr>
          <a:xfrm>
            <a:off x="6147163" y="2847611"/>
            <a:ext cx="5400791" cy="3182813"/>
          </a:xfrm>
          <a:prstGeom prst="rect">
            <a:avLst/>
          </a:prstGeom>
          <a:ln>
            <a:solidFill>
              <a:schemeClr val="tx1"/>
            </a:solidFill>
          </a:ln>
        </p:spPr>
      </p:pic>
    </p:spTree>
    <p:extLst>
      <p:ext uri="{BB962C8B-B14F-4D97-AF65-F5344CB8AC3E}">
        <p14:creationId xmlns:p14="http://schemas.microsoft.com/office/powerpoint/2010/main" val="22941292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83</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669634" y="2170872"/>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a:t>
            </a:r>
            <a:r>
              <a:rPr lang="en-US" dirty="0" smtClean="0">
                <a:latin typeface="Times New Roman" panose="02020603050405020304" pitchFamily="18" charset="0"/>
                <a:cs typeface="Times New Roman" pitchFamily="18" charset="0"/>
              </a:rPr>
              <a:t>versus bias</a:t>
            </a:r>
            <a:endParaRPr lang="en-US" dirty="0"/>
          </a:p>
        </p:txBody>
      </p:sp>
      <p:pic>
        <p:nvPicPr>
          <p:cNvPr id="6" name="Content Placeholder 5"/>
          <p:cNvPicPr>
            <a:picLocks noGrp="1" noChangeAspect="1"/>
          </p:cNvPicPr>
          <p:nvPr>
            <p:ph idx="1"/>
          </p:nvPr>
        </p:nvPicPr>
        <p:blipFill>
          <a:blip r:embed="rId2"/>
          <a:stretch>
            <a:fillRect/>
          </a:stretch>
        </p:blipFill>
        <p:spPr>
          <a:xfrm>
            <a:off x="6096000" y="2117264"/>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sp>
        <p:nvSpPr>
          <p:cNvPr id="8" name="Rectangle 7"/>
          <p:cNvSpPr/>
          <p:nvPr/>
        </p:nvSpPr>
        <p:spPr>
          <a:xfrm>
            <a:off x="838200" y="2117264"/>
            <a:ext cx="5157652"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Transverse Impedance. This controls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867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5334</TotalTime>
  <Words>4454</Words>
  <Application>Microsoft Office PowerPoint</Application>
  <PresentationFormat>Widescreen</PresentationFormat>
  <Paragraphs>739</Paragraphs>
  <Slides>91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Material Properties of MnZn Ferrite</vt:lpstr>
      <vt:lpstr>3.3. Susceptibility versus bias</vt:lpstr>
      <vt:lpstr>3.3. Soft Electric Gaussian Current Pulse</vt:lpstr>
      <vt:lpstr>3.3. Evolution of Magnetic Voltage and Current</vt:lpstr>
      <vt:lpstr>3.3. Evolution of Poynting Flux Density</vt:lpstr>
      <vt:lpstr>3.3. Color map for Longitudinal Fields</vt:lpstr>
      <vt:lpstr>3.3. Color map for Transverse Fields</vt:lpstr>
      <vt:lpstr>3.3. Field Map for Magnetic Transmission Line</vt:lpstr>
      <vt:lpstr>3.3. Propagation Constant of Magnetic Transmission Line</vt:lpstr>
      <vt:lpstr>3.3. Propagation Constant versus bias</vt:lpstr>
      <vt:lpstr>3.3. Phase Velocity of Magnetic Transmission Line</vt:lpstr>
      <vt:lpstr>3.3. Intrinsic Wave Impedance of Magnetic Transmission Line</vt:lpstr>
      <vt:lpstr>3.3. Intrinsic Wave Impedance versus bias</vt:lpstr>
      <vt:lpstr>3.3. Longitudinal Admittance of Magnetic Transmission Line</vt:lpstr>
      <vt:lpstr>3.3. Longitudinal Admittance versus bias</vt:lpstr>
      <vt:lpstr>3.3. Transverse Impedance of Magnetic Transmission Line</vt:lpstr>
      <vt:lpstr>3.3. Transverse Impedance versus bias</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1421</cp:revision>
  <dcterms:created xsi:type="dcterms:W3CDTF">2019-10-08T20:14:06Z</dcterms:created>
  <dcterms:modified xsi:type="dcterms:W3CDTF">2020-10-25T16:29:15Z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